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61" r:id="rId3"/>
    <p:sldId id="306" r:id="rId4"/>
    <p:sldId id="304" r:id="rId5"/>
    <p:sldId id="273" r:id="rId6"/>
    <p:sldId id="308" r:id="rId7"/>
    <p:sldId id="265" r:id="rId8"/>
    <p:sldId id="322" r:id="rId9"/>
    <p:sldId id="310" r:id="rId10"/>
    <p:sldId id="311" r:id="rId11"/>
    <p:sldId id="313" r:id="rId12"/>
    <p:sldId id="314" r:id="rId13"/>
    <p:sldId id="316" r:id="rId14"/>
    <p:sldId id="318" r:id="rId15"/>
    <p:sldId id="319" r:id="rId16"/>
    <p:sldId id="321" r:id="rId17"/>
    <p:sldId id="331" r:id="rId18"/>
    <p:sldId id="324" r:id="rId19"/>
    <p:sldId id="323" r:id="rId20"/>
    <p:sldId id="325" r:id="rId21"/>
    <p:sldId id="327" r:id="rId22"/>
    <p:sldId id="326" r:id="rId23"/>
    <p:sldId id="329" r:id="rId24"/>
    <p:sldId id="328" r:id="rId25"/>
    <p:sldId id="300" r:id="rId26"/>
    <p:sldId id="333" r:id="rId27"/>
    <p:sldId id="332" r:id="rId28"/>
    <p:sldId id="334" r:id="rId29"/>
    <p:sldId id="335" r:id="rId30"/>
    <p:sldId id="336" r:id="rId31"/>
    <p:sldId id="337" r:id="rId32"/>
    <p:sldId id="25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44725F-BD00-45C1-8808-D9FC2EC98260}">
          <p14:sldIdLst>
            <p14:sldId id="256"/>
            <p14:sldId id="261"/>
            <p14:sldId id="306"/>
            <p14:sldId id="304"/>
            <p14:sldId id="273"/>
            <p14:sldId id="308"/>
          </p14:sldIdLst>
        </p14:section>
        <p14:section name="Раздел без заголовка" id="{E9A40EF4-0DBE-492A-91AB-D4EE1B8BF50D}">
          <p14:sldIdLst>
            <p14:sldId id="265"/>
            <p14:sldId id="322"/>
            <p14:sldId id="310"/>
            <p14:sldId id="311"/>
            <p14:sldId id="313"/>
            <p14:sldId id="314"/>
            <p14:sldId id="316"/>
            <p14:sldId id="318"/>
            <p14:sldId id="319"/>
            <p14:sldId id="321"/>
            <p14:sldId id="331"/>
            <p14:sldId id="324"/>
            <p14:sldId id="323"/>
            <p14:sldId id="325"/>
            <p14:sldId id="327"/>
            <p14:sldId id="326"/>
            <p14:sldId id="329"/>
            <p14:sldId id="328"/>
            <p14:sldId id="300"/>
            <p14:sldId id="333"/>
            <p14:sldId id="332"/>
            <p14:sldId id="334"/>
            <p14:sldId id="335"/>
            <p14:sldId id="336"/>
            <p14:sldId id="337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93896" autoAdjust="0"/>
  </p:normalViewPr>
  <p:slideViewPr>
    <p:cSldViewPr>
      <p:cViewPr varScale="1">
        <p:scale>
          <a:sx n="66" d="100"/>
          <a:sy n="66" d="100"/>
        </p:scale>
        <p:origin x="7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9F5A1-ED22-4946-969E-8C8AD9F208E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F86827-9248-449C-B87A-58C8A6EE8CB9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Слово можно отхлопать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0E321-D753-40CE-AD09-30A9F1B311C2}" type="parTrans" cxnId="{B10D8C2D-ED1A-4D37-9BE4-D70BA5A21195}">
      <dgm:prSet/>
      <dgm:spPr/>
      <dgm:t>
        <a:bodyPr/>
        <a:lstStyle/>
        <a:p>
          <a:endParaRPr lang="ru-RU"/>
        </a:p>
      </dgm:t>
    </dgm:pt>
    <dgm:pt modelId="{A99B677E-D911-45E8-9E10-889A7212E15F}" type="sibTrans" cxnId="{B10D8C2D-ED1A-4D37-9BE4-D70BA5A21195}">
      <dgm:prSet/>
      <dgm:spPr/>
      <dgm:t>
        <a:bodyPr/>
        <a:lstStyle/>
        <a:p>
          <a:endParaRPr lang="ru-RU"/>
        </a:p>
      </dgm:t>
    </dgm:pt>
    <dgm:pt modelId="{82BC0F3C-2A93-40EF-8704-472D2D96096E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Сколько раз подбородок коснется руки, столько в слове и слогов</a:t>
          </a:r>
          <a:endParaRPr lang="ru-RU" dirty="0"/>
        </a:p>
      </dgm:t>
    </dgm:pt>
    <dgm:pt modelId="{E618B147-9FB2-4198-8EB6-5FC3776674CE}" type="parTrans" cxnId="{C3B14078-CD7B-47F4-824A-75C2B88541A6}">
      <dgm:prSet/>
      <dgm:spPr/>
      <dgm:t>
        <a:bodyPr/>
        <a:lstStyle/>
        <a:p>
          <a:endParaRPr lang="ru-RU"/>
        </a:p>
      </dgm:t>
    </dgm:pt>
    <dgm:pt modelId="{9E15C7BB-C022-4C30-AC77-B571BB15E18C}" type="sibTrans" cxnId="{C3B14078-CD7B-47F4-824A-75C2B88541A6}">
      <dgm:prSet/>
      <dgm:spPr/>
      <dgm:t>
        <a:bodyPr/>
        <a:lstStyle/>
        <a:p>
          <a:endParaRPr lang="ru-RU"/>
        </a:p>
      </dgm:t>
    </dgm:pt>
    <dgm:pt modelId="{B36AF897-FE83-4B7C-8D3F-1FEB8FE06C46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Слово можно прошагать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5CAC4-BB43-4110-A8F3-09FD68227929}" type="parTrans" cxnId="{3A9DDF8B-DDF9-4FC2-B17A-467B572E46EE}">
      <dgm:prSet/>
      <dgm:spPr/>
      <dgm:t>
        <a:bodyPr/>
        <a:lstStyle/>
        <a:p>
          <a:endParaRPr lang="ru-RU"/>
        </a:p>
      </dgm:t>
    </dgm:pt>
    <dgm:pt modelId="{E9E6B4D8-449D-4DCA-BB62-DB3882EE5971}" type="sibTrans" cxnId="{3A9DDF8B-DDF9-4FC2-B17A-467B572E46EE}">
      <dgm:prSet/>
      <dgm:spPr/>
      <dgm:t>
        <a:bodyPr/>
        <a:lstStyle/>
        <a:p>
          <a:endParaRPr lang="ru-RU"/>
        </a:p>
      </dgm:t>
    </dgm:pt>
    <dgm:pt modelId="{9F9D93B1-A22B-45F5-BA28-19B2E1B73047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Ладонь под подбородком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09D3B-7AD4-499D-BBE2-348AD7AC26EC}" type="parTrans" cxnId="{6DFB7103-EAC1-4007-BCF2-AC48BC530F11}">
      <dgm:prSet/>
      <dgm:spPr/>
      <dgm:t>
        <a:bodyPr/>
        <a:lstStyle/>
        <a:p>
          <a:endParaRPr lang="ru-RU"/>
        </a:p>
      </dgm:t>
    </dgm:pt>
    <dgm:pt modelId="{1470F04F-E647-4907-918A-3C5A26013D23}" type="sibTrans" cxnId="{6DFB7103-EAC1-4007-BCF2-AC48BC530F11}">
      <dgm:prSet/>
      <dgm:spPr/>
      <dgm:t>
        <a:bodyPr/>
        <a:lstStyle/>
        <a:p>
          <a:endParaRPr lang="ru-RU"/>
        </a:p>
      </dgm:t>
    </dgm:pt>
    <dgm:pt modelId="{C10C701B-CB06-4CFF-B4C0-458CFFAB8146}" type="pres">
      <dgm:prSet presAssocID="{3809F5A1-ED22-4946-969E-8C8AD9F208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BDE268-B7CC-4113-816E-4146A768804E}" type="pres">
      <dgm:prSet presAssocID="{7FF86827-9248-449C-B87A-58C8A6EE8CB9}" presName="comp" presStyleCnt="0"/>
      <dgm:spPr/>
      <dgm:t>
        <a:bodyPr/>
        <a:lstStyle/>
        <a:p>
          <a:endParaRPr lang="ru-RU"/>
        </a:p>
      </dgm:t>
    </dgm:pt>
    <dgm:pt modelId="{7C568DD7-BBCA-4EBE-9C6C-5234D28ABB07}" type="pres">
      <dgm:prSet presAssocID="{7FF86827-9248-449C-B87A-58C8A6EE8CB9}" presName="box" presStyleLbl="node1" presStyleIdx="0" presStyleCnt="3" custLinFactNeighborX="-45822" custLinFactNeighborY="3305"/>
      <dgm:spPr/>
      <dgm:t>
        <a:bodyPr/>
        <a:lstStyle/>
        <a:p>
          <a:endParaRPr lang="ru-RU"/>
        </a:p>
      </dgm:t>
    </dgm:pt>
    <dgm:pt modelId="{0232BC36-9EE7-445E-BF60-6B6302E8F5D9}" type="pres">
      <dgm:prSet presAssocID="{7FF86827-9248-449C-B87A-58C8A6EE8CB9}" presName="img" presStyleLbl="fgImgPlace1" presStyleIdx="0" presStyleCnt="3" custLinFactNeighborX="1462" custLinFactNeighborY="-123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E63DEDBB-8DC1-44DE-A8F5-D68F5C4F8936}" type="pres">
      <dgm:prSet presAssocID="{7FF86827-9248-449C-B87A-58C8A6EE8CB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278F2-5508-460C-84BA-924A424ECD6D}" type="pres">
      <dgm:prSet presAssocID="{A99B677E-D911-45E8-9E10-889A7212E15F}" presName="spacer" presStyleCnt="0"/>
      <dgm:spPr/>
      <dgm:t>
        <a:bodyPr/>
        <a:lstStyle/>
        <a:p>
          <a:endParaRPr lang="ru-RU"/>
        </a:p>
      </dgm:t>
    </dgm:pt>
    <dgm:pt modelId="{0EE5FBEE-930D-4E1B-9034-D6FAF6178E83}" type="pres">
      <dgm:prSet presAssocID="{B36AF897-FE83-4B7C-8D3F-1FEB8FE06C46}" presName="comp" presStyleCnt="0"/>
      <dgm:spPr/>
      <dgm:t>
        <a:bodyPr/>
        <a:lstStyle/>
        <a:p>
          <a:endParaRPr lang="ru-RU"/>
        </a:p>
      </dgm:t>
    </dgm:pt>
    <dgm:pt modelId="{446B3D02-D010-4F3B-8AE5-2DA28A053DDE}" type="pres">
      <dgm:prSet presAssocID="{B36AF897-FE83-4B7C-8D3F-1FEB8FE06C46}" presName="box" presStyleLbl="node1" presStyleIdx="1" presStyleCnt="3"/>
      <dgm:spPr/>
      <dgm:t>
        <a:bodyPr/>
        <a:lstStyle/>
        <a:p>
          <a:endParaRPr lang="ru-RU"/>
        </a:p>
      </dgm:t>
    </dgm:pt>
    <dgm:pt modelId="{54B0D0CD-2FBB-4D26-8E69-062923053192}" type="pres">
      <dgm:prSet presAssocID="{B36AF897-FE83-4B7C-8D3F-1FEB8FE06C46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FCB8B130-A015-4074-A8DC-642E5C3876EE}" type="pres">
      <dgm:prSet presAssocID="{B36AF897-FE83-4B7C-8D3F-1FEB8FE06C4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AD606-1A96-49AE-A0E2-D809580F899E}" type="pres">
      <dgm:prSet presAssocID="{E9E6B4D8-449D-4DCA-BB62-DB3882EE5971}" presName="spacer" presStyleCnt="0"/>
      <dgm:spPr/>
      <dgm:t>
        <a:bodyPr/>
        <a:lstStyle/>
        <a:p>
          <a:endParaRPr lang="ru-RU"/>
        </a:p>
      </dgm:t>
    </dgm:pt>
    <dgm:pt modelId="{307976FE-AA3D-409E-A485-C6A9E7218CE2}" type="pres">
      <dgm:prSet presAssocID="{9F9D93B1-A22B-45F5-BA28-19B2E1B73047}" presName="comp" presStyleCnt="0"/>
      <dgm:spPr/>
      <dgm:t>
        <a:bodyPr/>
        <a:lstStyle/>
        <a:p>
          <a:endParaRPr lang="ru-RU"/>
        </a:p>
      </dgm:t>
    </dgm:pt>
    <dgm:pt modelId="{2D1CDC78-4D71-457B-91D0-9AE9C99DBCED}" type="pres">
      <dgm:prSet presAssocID="{9F9D93B1-A22B-45F5-BA28-19B2E1B73047}" presName="box" presStyleLbl="node1" presStyleIdx="2" presStyleCnt="3"/>
      <dgm:spPr/>
      <dgm:t>
        <a:bodyPr/>
        <a:lstStyle/>
        <a:p>
          <a:endParaRPr lang="ru-RU"/>
        </a:p>
      </dgm:t>
    </dgm:pt>
    <dgm:pt modelId="{76F25A65-963F-4BD3-8904-9B6B28087F8E}" type="pres">
      <dgm:prSet presAssocID="{9F9D93B1-A22B-45F5-BA28-19B2E1B73047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13D51FAF-482B-46D5-9478-F5346DB4506C}" type="pres">
      <dgm:prSet presAssocID="{9F9D93B1-A22B-45F5-BA28-19B2E1B7304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14078-CD7B-47F4-824A-75C2B88541A6}" srcId="{9F9D93B1-A22B-45F5-BA28-19B2E1B73047}" destId="{82BC0F3C-2A93-40EF-8704-472D2D96096E}" srcOrd="0" destOrd="0" parTransId="{E618B147-9FB2-4198-8EB6-5FC3776674CE}" sibTransId="{9E15C7BB-C022-4C30-AC77-B571BB15E18C}"/>
    <dgm:cxn modelId="{A83382C5-B299-4588-B0B3-4D976FE7A29E}" type="presOf" srcId="{7FF86827-9248-449C-B87A-58C8A6EE8CB9}" destId="{7C568DD7-BBCA-4EBE-9C6C-5234D28ABB07}" srcOrd="0" destOrd="0" presId="urn:microsoft.com/office/officeart/2005/8/layout/vList4"/>
    <dgm:cxn modelId="{99808B2E-44F9-4292-B87C-74990718F558}" type="presOf" srcId="{B36AF897-FE83-4B7C-8D3F-1FEB8FE06C46}" destId="{446B3D02-D010-4F3B-8AE5-2DA28A053DDE}" srcOrd="0" destOrd="0" presId="urn:microsoft.com/office/officeart/2005/8/layout/vList4"/>
    <dgm:cxn modelId="{F7B8BCF4-A1EB-4F6D-82A4-043268A74E63}" type="presOf" srcId="{B36AF897-FE83-4B7C-8D3F-1FEB8FE06C46}" destId="{FCB8B130-A015-4074-A8DC-642E5C3876EE}" srcOrd="1" destOrd="0" presId="urn:microsoft.com/office/officeart/2005/8/layout/vList4"/>
    <dgm:cxn modelId="{45E1995E-8979-48AC-8A76-A0B9F8066785}" type="presOf" srcId="{82BC0F3C-2A93-40EF-8704-472D2D96096E}" destId="{2D1CDC78-4D71-457B-91D0-9AE9C99DBCED}" srcOrd="0" destOrd="1" presId="urn:microsoft.com/office/officeart/2005/8/layout/vList4"/>
    <dgm:cxn modelId="{1B4AB1FE-25F7-4FDD-934B-3C2553343536}" type="presOf" srcId="{82BC0F3C-2A93-40EF-8704-472D2D96096E}" destId="{13D51FAF-482B-46D5-9478-F5346DB4506C}" srcOrd="1" destOrd="1" presId="urn:microsoft.com/office/officeart/2005/8/layout/vList4"/>
    <dgm:cxn modelId="{DFE51CD8-478A-429C-930C-097EE74EB8A6}" type="presOf" srcId="{7FF86827-9248-449C-B87A-58C8A6EE8CB9}" destId="{E63DEDBB-8DC1-44DE-A8F5-D68F5C4F8936}" srcOrd="1" destOrd="0" presId="urn:microsoft.com/office/officeart/2005/8/layout/vList4"/>
    <dgm:cxn modelId="{53BB04FA-B0D0-42A6-9A9A-DFFAC2676BC3}" type="presOf" srcId="{3809F5A1-ED22-4946-969E-8C8AD9F208EC}" destId="{C10C701B-CB06-4CFF-B4C0-458CFFAB8146}" srcOrd="0" destOrd="0" presId="urn:microsoft.com/office/officeart/2005/8/layout/vList4"/>
    <dgm:cxn modelId="{1DDD0777-2100-4C90-93A1-00DB48FE3DC9}" type="presOf" srcId="{9F9D93B1-A22B-45F5-BA28-19B2E1B73047}" destId="{13D51FAF-482B-46D5-9478-F5346DB4506C}" srcOrd="1" destOrd="0" presId="urn:microsoft.com/office/officeart/2005/8/layout/vList4"/>
    <dgm:cxn modelId="{3A9DDF8B-DDF9-4FC2-B17A-467B572E46EE}" srcId="{3809F5A1-ED22-4946-969E-8C8AD9F208EC}" destId="{B36AF897-FE83-4B7C-8D3F-1FEB8FE06C46}" srcOrd="1" destOrd="0" parTransId="{0D85CAC4-BB43-4110-A8F3-09FD68227929}" sibTransId="{E9E6B4D8-449D-4DCA-BB62-DB3882EE5971}"/>
    <dgm:cxn modelId="{634C7F29-BBAD-4B69-B551-6FF3D995A415}" type="presOf" srcId="{9F9D93B1-A22B-45F5-BA28-19B2E1B73047}" destId="{2D1CDC78-4D71-457B-91D0-9AE9C99DBCED}" srcOrd="0" destOrd="0" presId="urn:microsoft.com/office/officeart/2005/8/layout/vList4"/>
    <dgm:cxn modelId="{B10D8C2D-ED1A-4D37-9BE4-D70BA5A21195}" srcId="{3809F5A1-ED22-4946-969E-8C8AD9F208EC}" destId="{7FF86827-9248-449C-B87A-58C8A6EE8CB9}" srcOrd="0" destOrd="0" parTransId="{6EA0E321-D753-40CE-AD09-30A9F1B311C2}" sibTransId="{A99B677E-D911-45E8-9E10-889A7212E15F}"/>
    <dgm:cxn modelId="{6DFB7103-EAC1-4007-BCF2-AC48BC530F11}" srcId="{3809F5A1-ED22-4946-969E-8C8AD9F208EC}" destId="{9F9D93B1-A22B-45F5-BA28-19B2E1B73047}" srcOrd="2" destOrd="0" parTransId="{81E09D3B-7AD4-499D-BBE2-348AD7AC26EC}" sibTransId="{1470F04F-E647-4907-918A-3C5A26013D23}"/>
    <dgm:cxn modelId="{C763BD33-6235-475C-9684-0F010D9C2E8B}" type="presParOf" srcId="{C10C701B-CB06-4CFF-B4C0-458CFFAB8146}" destId="{A7BDE268-B7CC-4113-816E-4146A768804E}" srcOrd="0" destOrd="0" presId="urn:microsoft.com/office/officeart/2005/8/layout/vList4"/>
    <dgm:cxn modelId="{A20DF87A-6385-4856-BBBF-A2E6C9E50EFA}" type="presParOf" srcId="{A7BDE268-B7CC-4113-816E-4146A768804E}" destId="{7C568DD7-BBCA-4EBE-9C6C-5234D28ABB07}" srcOrd="0" destOrd="0" presId="urn:microsoft.com/office/officeart/2005/8/layout/vList4"/>
    <dgm:cxn modelId="{3E066E58-D517-4674-8C19-C4A866E451DA}" type="presParOf" srcId="{A7BDE268-B7CC-4113-816E-4146A768804E}" destId="{0232BC36-9EE7-445E-BF60-6B6302E8F5D9}" srcOrd="1" destOrd="0" presId="urn:microsoft.com/office/officeart/2005/8/layout/vList4"/>
    <dgm:cxn modelId="{ACFAB57D-3483-42AD-99A9-96C89108FB71}" type="presParOf" srcId="{A7BDE268-B7CC-4113-816E-4146A768804E}" destId="{E63DEDBB-8DC1-44DE-A8F5-D68F5C4F8936}" srcOrd="2" destOrd="0" presId="urn:microsoft.com/office/officeart/2005/8/layout/vList4"/>
    <dgm:cxn modelId="{5021F5E7-3110-4399-BE63-BC237D517A30}" type="presParOf" srcId="{C10C701B-CB06-4CFF-B4C0-458CFFAB8146}" destId="{B08278F2-5508-460C-84BA-924A424ECD6D}" srcOrd="1" destOrd="0" presId="urn:microsoft.com/office/officeart/2005/8/layout/vList4"/>
    <dgm:cxn modelId="{C8BE618E-F139-4602-992E-1688BEA7246A}" type="presParOf" srcId="{C10C701B-CB06-4CFF-B4C0-458CFFAB8146}" destId="{0EE5FBEE-930D-4E1B-9034-D6FAF6178E83}" srcOrd="2" destOrd="0" presId="urn:microsoft.com/office/officeart/2005/8/layout/vList4"/>
    <dgm:cxn modelId="{A0CEF656-4596-4E9D-A585-A19E31D7E791}" type="presParOf" srcId="{0EE5FBEE-930D-4E1B-9034-D6FAF6178E83}" destId="{446B3D02-D010-4F3B-8AE5-2DA28A053DDE}" srcOrd="0" destOrd="0" presId="urn:microsoft.com/office/officeart/2005/8/layout/vList4"/>
    <dgm:cxn modelId="{94A2ED62-31BA-4B7D-BF9F-84DCBBED382F}" type="presParOf" srcId="{0EE5FBEE-930D-4E1B-9034-D6FAF6178E83}" destId="{54B0D0CD-2FBB-4D26-8E69-062923053192}" srcOrd="1" destOrd="0" presId="urn:microsoft.com/office/officeart/2005/8/layout/vList4"/>
    <dgm:cxn modelId="{2EA0FCE4-93A9-4647-8F66-CEED1507B6C5}" type="presParOf" srcId="{0EE5FBEE-930D-4E1B-9034-D6FAF6178E83}" destId="{FCB8B130-A015-4074-A8DC-642E5C3876EE}" srcOrd="2" destOrd="0" presId="urn:microsoft.com/office/officeart/2005/8/layout/vList4"/>
    <dgm:cxn modelId="{DA1FD048-AD73-4C4D-9F3D-A0DEB7EA0697}" type="presParOf" srcId="{C10C701B-CB06-4CFF-B4C0-458CFFAB8146}" destId="{E23AD606-1A96-49AE-A0E2-D809580F899E}" srcOrd="3" destOrd="0" presId="urn:microsoft.com/office/officeart/2005/8/layout/vList4"/>
    <dgm:cxn modelId="{528F7021-B147-47DB-92F3-1A16AA0BE60B}" type="presParOf" srcId="{C10C701B-CB06-4CFF-B4C0-458CFFAB8146}" destId="{307976FE-AA3D-409E-A485-C6A9E7218CE2}" srcOrd="4" destOrd="0" presId="urn:microsoft.com/office/officeart/2005/8/layout/vList4"/>
    <dgm:cxn modelId="{3D5B30F0-8766-4403-8A26-D330481CBAA9}" type="presParOf" srcId="{307976FE-AA3D-409E-A485-C6A9E7218CE2}" destId="{2D1CDC78-4D71-457B-91D0-9AE9C99DBCED}" srcOrd="0" destOrd="0" presId="urn:microsoft.com/office/officeart/2005/8/layout/vList4"/>
    <dgm:cxn modelId="{E1AEC809-1191-49B5-81B1-23042FED624D}" type="presParOf" srcId="{307976FE-AA3D-409E-A485-C6A9E7218CE2}" destId="{76F25A65-963F-4BD3-8904-9B6B28087F8E}" srcOrd="1" destOrd="0" presId="urn:microsoft.com/office/officeart/2005/8/layout/vList4"/>
    <dgm:cxn modelId="{804DD35C-B112-4373-9BC9-F032D86318D9}" type="presParOf" srcId="{307976FE-AA3D-409E-A485-C6A9E7218CE2}" destId="{13D51FAF-482B-46D5-9478-F5346DB4506C}" srcOrd="2" destOrd="0" presId="urn:microsoft.com/office/officeart/2005/8/layout/vList4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369D6-FC1A-428A-9F83-4CF3FD69B5F2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A186C-3DC1-4D25-AD25-BEAFB4951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1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186C-3DC1-4D25-AD25-BEAFB495174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3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186C-3DC1-4D25-AD25-BEAFB495174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8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186C-3DC1-4D25-AD25-BEAFB495174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5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186C-3DC1-4D25-AD25-BEAFB495174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5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186C-3DC1-4D25-AD25-BEAFB495174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9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A186C-3DC1-4D25-AD25-BEAFB495174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5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03648" y="2996952"/>
            <a:ext cx="7358063" cy="30946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 дошкольников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звуковой аналитико-синтетической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активности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предпосылки к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обучению грамоте»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Подготовила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учитель-логопед Свердлова С.В.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552" y="188640"/>
            <a:ext cx="8820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Игра «Муха»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4.infourok.ru/uploads/ex/03fe/00045d45-ca712e44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9852"/>
            <a:ext cx="8196523" cy="61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115050" cy="41805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этап - Знакомство с гласными звуками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66353" y="692696"/>
            <a:ext cx="6696744" cy="5976664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Символы звуков, предложенные 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Агранович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З.Е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828" y="3099578"/>
            <a:ext cx="4347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«Фонетические сказки» </a:t>
            </a:r>
            <a:r>
              <a:rPr lang="ru-RU" sz="1400" b="1" dirty="0" smtClean="0"/>
              <a:t>в пособии  </a:t>
            </a:r>
            <a:r>
              <a:rPr lang="ru-RU" sz="1400" b="1" dirty="0" err="1" smtClean="0"/>
              <a:t>Т.В.Александровой</a:t>
            </a:r>
            <a:r>
              <a:rPr lang="ru-RU" sz="1400" b="1" dirty="0" smtClean="0"/>
              <a:t> «Живые звуки </a:t>
            </a:r>
          </a:p>
          <a:p>
            <a:pPr indent="0">
              <a:buNone/>
            </a:pPr>
            <a:r>
              <a:rPr lang="ru-RU" sz="1400" b="1" dirty="0" smtClean="0"/>
              <a:t>или фонетика для дошкольников»</a:t>
            </a:r>
            <a:r>
              <a:rPr lang="ru-RU" sz="1400" b="1" dirty="0"/>
              <a:t>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081" y="4580618"/>
            <a:ext cx="5782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Символы  звуков , </a:t>
            </a:r>
            <a:r>
              <a:rPr lang="ru-RU" sz="1400" b="1" dirty="0" smtClean="0"/>
              <a:t>предложенные Ткаченко Т.А.</a:t>
            </a:r>
            <a:r>
              <a:rPr lang="ru-RU" sz="1400" b="1" dirty="0"/>
              <a:t>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s://ds04.infourok.ru/uploads/ex/1289/000e1c48-f08b2376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29737" b="14614"/>
          <a:stretch/>
        </p:blipFill>
        <p:spPr bwMode="auto">
          <a:xfrm>
            <a:off x="328790" y="4931394"/>
            <a:ext cx="4298397" cy="18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736x/6a/a0/b3/6aa0b3884be2f11640e44505fb2706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3" y="1101374"/>
            <a:ext cx="2790254" cy="17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da/55/45/da554545ea83c2c48871612898edbe0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65" y="1087646"/>
            <a:ext cx="2740327" cy="17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c4/c5/06/c4c5065e728b17f94f183b1b6876029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14" y="3067471"/>
            <a:ext cx="1775118" cy="25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7775" y="404664"/>
            <a:ext cx="6115050" cy="418058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работы над гласными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66353" y="980728"/>
            <a:ext cx="6637895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Выделение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данного звука среди других звуков а, у, и, а, а, о (с показом артикуляции, позднее без показа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Выделение данного звука из ряда слогов (ом, ум,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ан, ас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Выделение данного звука среди слов (обруч, астра, аист, Аня, ирис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Выделение слов из текста на заданный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звук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(Аня с Аликом гуляли в саду астры собирали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14174" y="276685"/>
            <a:ext cx="6115050" cy="475500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/>
              <a:t>Определение позиции звука </a:t>
            </a:r>
            <a:r>
              <a:rPr lang="ru-RU" sz="2000" b="1" dirty="0" smtClean="0"/>
              <a:t>в слове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ПОСОБИЯ: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Звуковая птичка»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dirty="0"/>
          </a:p>
        </p:txBody>
      </p:sp>
      <p:pic>
        <p:nvPicPr>
          <p:cNvPr id="9220" name="Picture 4" descr="http://1.bp.blogspot.com/-R5nBolykN6M/TwW_deuMcPI/AAAAAAAAAM4/nZ2S8lBg_lg/s1600/%25D0%2591%25D0%25B5%25D0%25B7+%25D0%25B8%25D0%25BC%25D0%25B5%25D0%25BD%25D0%25B8-1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15735" r="6160" b="19536"/>
          <a:stretch/>
        </p:blipFill>
        <p:spPr bwMode="auto">
          <a:xfrm flipV="1">
            <a:off x="3203848" y="5205367"/>
            <a:ext cx="2808312" cy="9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andia.ru/text/78/223/images/image011_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1663"/>
            <a:ext cx="35147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fsd.multiurok.ru/html/2018/01/13/s_5a5a5270793ef/img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31637" r="31096"/>
          <a:stretch/>
        </p:blipFill>
        <p:spPr bwMode="auto">
          <a:xfrm>
            <a:off x="539552" y="3895493"/>
            <a:ext cx="1973782" cy="19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42313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«Светофор»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1378" y="4662747"/>
            <a:ext cx="2513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«Звуковая линейка»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662772" y="5636302"/>
            <a:ext cx="45719" cy="523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5999" y="1988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ЗВУКОВОЙ АНАЛИЗ И СИНТЕЗ ЗВУКОСОЧЕТАНИЙ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Кто  из  детей  произносит АУ, а кто  УА?</a:t>
            </a:r>
          </a:p>
        </p:txBody>
      </p:sp>
      <p:pic>
        <p:nvPicPr>
          <p:cNvPr id="14" name="Рисунок 11" descr="стр 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83" t="32271" r="54782" b="50005"/>
          <a:stretch>
            <a:fillRect/>
          </a:stretch>
        </p:blipFill>
        <p:spPr bwMode="auto">
          <a:xfrm>
            <a:off x="1763688" y="2984441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199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7033" t="29087" r="26884" b="34613"/>
          <a:stretch/>
        </p:blipFill>
        <p:spPr bwMode="auto">
          <a:xfrm>
            <a:off x="1928030" y="2971152"/>
            <a:ext cx="5596297" cy="3194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6" descr="стр 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2" t="32271" r="20869" b="50005"/>
          <a:stretch>
            <a:fillRect/>
          </a:stretch>
        </p:blipFill>
        <p:spPr bwMode="auto">
          <a:xfrm>
            <a:off x="4890250" y="3165591"/>
            <a:ext cx="1689164" cy="18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1" descr="стр 1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13" t="32909" r="57168" b="50005"/>
          <a:stretch/>
        </p:blipFill>
        <p:spPr bwMode="auto">
          <a:xfrm>
            <a:off x="2393400" y="3231199"/>
            <a:ext cx="2088232" cy="192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2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894" y="2132856"/>
            <a:ext cx="7853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II этап - Знакомство с гласными звуками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62265"/>
            <a:ext cx="8035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indent="457200"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55283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Предлагаемые игры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"Телевизор сломался":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 показывает артикуляцию звука, дети называют его, и наоборот.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"Фотография звука"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педагог произносит звук, дети показывают карточку символ и наоборот.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"Припоминание слов на заданный звук"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(гласный звук должен быть под ударением 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кна, но не окно,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слик, но не осёл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"Разложи картинки": подарим кукле Оле картинки, название которых начинается на звук [о], а Ирине - на звук [и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7775" y="284653"/>
            <a:ext cx="6115050" cy="538069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8823"/>
            <a:ext cx="64807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sz="2000" b="1" dirty="0" smtClean="0"/>
              <a:t>III этап - Знакомство </a:t>
            </a:r>
            <a:r>
              <a:rPr lang="ru-RU" sz="2000" b="1" dirty="0"/>
              <a:t>с согласными звуками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8227"/>
            <a:ext cx="6948264" cy="586113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7" descr="сканирование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6" y="1346296"/>
            <a:ext cx="1703137" cy="18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Рисунок 16" descr="сканирование0003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270" y="1824555"/>
            <a:ext cx="1189805" cy="129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14" descr="сканирование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53" y="2026579"/>
            <a:ext cx="1080120" cy="12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5" descr="сканирование0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92" y="1349226"/>
            <a:ext cx="1524990" cy="196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s://avatars.mds.yandex.net/get-pdb/1649807/97fc49f9-0c9a-4803-a990-ce1499ca54e6/s120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4560" r="67610" b="64083"/>
          <a:stretch/>
        </p:blipFill>
        <p:spPr bwMode="auto">
          <a:xfrm>
            <a:off x="792305" y="4077072"/>
            <a:ext cx="2267527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avatars.mds.yandex.net/get-pdb/1649807/97fc49f9-0c9a-4803-a990-ce1499ca54e6/s120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7" t="34778" r="4436" b="35861"/>
          <a:stretch/>
        </p:blipFill>
        <p:spPr bwMode="auto">
          <a:xfrm>
            <a:off x="3803074" y="4077072"/>
            <a:ext cx="2569125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4973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СПРЯТАЛСЯ ЗВУК [к] В СЛОВЕ?</a:t>
            </a:r>
          </a:p>
        </p:txBody>
      </p:sp>
      <p:pic>
        <p:nvPicPr>
          <p:cNvPr id="1026" name="Picture 2" descr="C:\Documents and Settings\Светлана\Мои документы\РАБОТА\для занятий\Новая папка\Новая папка (7)\x_6843848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718" y="3319307"/>
            <a:ext cx="2466984" cy="698434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лана\Мои документы\РАБОТА\для занятий\Новая папка\Новая папка (7)\x_fec3d3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299" y="3319307"/>
            <a:ext cx="2662236" cy="753712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\Мои документы\РАБОТА\для занятий\Новая папка\Новая папка (7)\x_618ce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493" y="3261597"/>
            <a:ext cx="2523307" cy="714380"/>
          </a:xfrm>
          <a:prstGeom prst="rect">
            <a:avLst/>
          </a:prstGeom>
          <a:noFill/>
        </p:spPr>
      </p:pic>
      <p:pic>
        <p:nvPicPr>
          <p:cNvPr id="7" name="Picture 4" descr="slovar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420" y="4632626"/>
            <a:ext cx="180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каранда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429132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1938" y="4862518"/>
            <a:ext cx="1954957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Мои док_На_D\ирина николаевна\предшкольное образ\развиваем память\стр 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6FA"/>
              </a:clrFrom>
              <a:clrTo>
                <a:srgbClr val="FCF6FA">
                  <a:alpha val="0"/>
                </a:srgbClr>
              </a:clrTo>
            </a:clrChange>
            <a:lum contrast="20000"/>
          </a:blip>
          <a:srcRect l="72200" t="9377" r="9125" b="76237"/>
          <a:stretch>
            <a:fillRect/>
          </a:stretch>
        </p:blipFill>
        <p:spPr bwMode="auto">
          <a:xfrm>
            <a:off x="2306199" y="3945441"/>
            <a:ext cx="1571628" cy="16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6167" y="4559012"/>
            <a:ext cx="1714512" cy="164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3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3"/>
          <a:srcRect l="33672" t="44488" r="38108" b="39257"/>
          <a:stretch/>
        </p:blipFill>
        <p:spPr bwMode="auto">
          <a:xfrm>
            <a:off x="2105980" y="5149879"/>
            <a:ext cx="3384376" cy="1229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16607" y="179491"/>
            <a:ext cx="6115050" cy="538069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99300" y="88823"/>
            <a:ext cx="51008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Звуковой анализ слова КОТ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8227"/>
            <a:ext cx="6948264" cy="586113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1379819"/>
            <a:ext cx="5004048" cy="37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67744" y="5332532"/>
            <a:ext cx="792088" cy="8640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2577" y="5332431"/>
            <a:ext cx="792088" cy="8640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2175" y="5332532"/>
            <a:ext cx="792088" cy="8640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для характеристики звука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457200" y="1041850"/>
            <a:ext cx="8229600" cy="54834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42125" t="23387" r="31100" b="13583"/>
          <a:stretch/>
        </p:blipFill>
        <p:spPr>
          <a:xfrm>
            <a:off x="2051720" y="1196751"/>
            <a:ext cx="3960440" cy="52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381" y="1901443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ОБЛАСТЬ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РЕЧЕВОЕ РАЗВИТИЕ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72331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4400" b="1" u="sng" dirty="0" smtClean="0"/>
              <a:t>формирование звуковой </a:t>
            </a:r>
            <a:r>
              <a:rPr lang="ru-RU" sz="4400" b="1" u="sng" dirty="0"/>
              <a:t>аналитико-синтетической </a:t>
            </a:r>
            <a:r>
              <a:rPr lang="ru-RU" sz="4400" b="1" u="sng" dirty="0" smtClean="0"/>
              <a:t>активности </a:t>
            </a:r>
          </a:p>
          <a:p>
            <a:pPr algn="ctr"/>
            <a:r>
              <a:rPr lang="ru-RU" sz="4400" b="1" u="sng" dirty="0" smtClean="0"/>
              <a:t>как </a:t>
            </a:r>
            <a:r>
              <a:rPr lang="ru-RU" sz="4400" b="1" u="sng" dirty="0"/>
              <a:t>предпосылки обучения </a:t>
            </a:r>
            <a:r>
              <a:rPr lang="ru-RU" sz="4400" b="1" u="sng" dirty="0" smtClean="0"/>
              <a:t>грамоте</a:t>
            </a:r>
            <a:endParaRPr lang="ru-RU" sz="4400" b="1" u="sng" dirty="0"/>
          </a:p>
          <a:p>
            <a:pPr indent="457200"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Знакомство с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буквами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ds04.infourok.ru/uploads/ex/0741/00028bc8-a29953cd/hello_html_m2e60968e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14415"/>
          <a:stretch/>
        </p:blipFill>
        <p:spPr bwMode="auto">
          <a:xfrm>
            <a:off x="1979712" y="1072141"/>
            <a:ext cx="4732466" cy="55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что похожа буква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ds04.infourok.ru/uploads/ex/1079/000e6858-80232d57/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648673" cy="498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78098"/>
          </a:xfrm>
        </p:spPr>
        <p:txBody>
          <a:bodyPr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риёмы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для  формирования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зрительного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образа буквы 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Е.В.Новикова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6552728" cy="525658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образа буквы (количество элементов, характеристика элементов пространственное расположение эле­ментов в букве);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-сравнение буквы и её элементов со знакомыми предметами и другими буквами;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-моделирование буквы из спичек, полосок бумаги, шнура и т.д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-лепка из пластилина;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-вырезание буквы по контуру;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-раскрашивание, штриховка буквы большого размера (4-6 см)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-обведение буквы карандашом, написание по опорным точкам;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-нахождение и обведение (зачёркивание)буквы в ряду других букв, в тексте;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-ощупывание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буквы (используются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буквы, вырезанные из мелкой наждачной бумаги, изготовленные из проволоки, а также буквы магнитной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азбуки)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78098"/>
          </a:xfrm>
        </p:spPr>
        <p:txBody>
          <a:bodyPr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 буквы</a:t>
            </a:r>
          </a:p>
        </p:txBody>
      </p:sp>
      <p:pic>
        <p:nvPicPr>
          <p:cNvPr id="20482" name="Picture 2" descr="https://drasler.ru/wp-content/uploads/2019/08/%D0%B1%D1%83%D0%BA%D0%B2%D1%8B-%D0%B8%D0%B7-%D0%BF%D1%80%D0%B8%D1%80%D0%BE%D0%B4%D0%BD%D0%BE%D0%B3%D0%BE-%D0%BC%D0%B0%D1%82%D0%B5%D1%80%D0%B8%D0%B0%D0%BB%D0%B0-%D1%81%D0%B2%D0%BE%D0%B8%D0%BC%D0%B8-%D1%80%D1%83%D0%BA%D0%B0%D0%BC%D0%B8-01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4910"/>
            <a:ext cx="6553200" cy="463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78098"/>
          </a:xfrm>
        </p:spPr>
        <p:txBody>
          <a:bodyPr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Печатание букв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999" t="22189" r="8788" b="9407"/>
          <a:stretch/>
        </p:blipFill>
        <p:spPr>
          <a:xfrm>
            <a:off x="179512" y="1988840"/>
            <a:ext cx="6439573" cy="30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4" y="116632"/>
            <a:ext cx="6715172" cy="1041397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V этап Работа над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097" y="980728"/>
            <a:ext cx="6504158" cy="53057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Приёмы работы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Четкое произнесение слов с паузой; выделение слов голосом, их количественный и порядковый счет (сколько слов, какое первое слово, какое идет потом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Произнесение слов под хлопки 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(воспитателем, отдельными 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всей группой)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последовательное называние слов в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Перепрыгивание через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скакалку.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Отстукивание на барабане или бубне столько раз, сколько слов 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Подсчет слов в 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предложении на пальцах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помощью счетных палочек; в громкой речи, про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Разные варианты игры 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«Живые слова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Произнесение слов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вразбивку.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Произнесение слов по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4" y="116632"/>
            <a:ext cx="6715172" cy="104139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«Живые слова»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Предложения из 3 сл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908720"/>
            <a:ext cx="4702177" cy="2975196"/>
          </a:xfrm>
          <a:prstGeom prst="rect">
            <a:avLst/>
          </a:prstGeom>
          <a:noFill/>
        </p:spPr>
      </p:pic>
      <p:pic>
        <p:nvPicPr>
          <p:cNvPr id="16" name="Picture 2" descr="https://im2-tub-ru.yandex.net/i?id=2bc779ad384b54be31d72424f124ba02&amp;n=33&amp;h=275&amp;w=3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878" y="3905305"/>
            <a:ext cx="3781622" cy="283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s://im2-tub-ru.yandex.net/i?id=2bc779ad384b54be31d72424f124ba02&amp;n=33&amp;h=275&amp;w=3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878" y="3886320"/>
            <a:ext cx="3781622" cy="283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0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4" y="116632"/>
            <a:ext cx="6715172" cy="104139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Схема предложения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/>
          <a:srcRect l="9093" t="67363" r="49910" b="3738"/>
          <a:stretch>
            <a:fillRect/>
          </a:stretch>
        </p:blipFill>
        <p:spPr bwMode="auto">
          <a:xfrm>
            <a:off x="268191" y="980728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4576798" y="2857156"/>
            <a:ext cx="1676400" cy="0"/>
          </a:xfrm>
          <a:prstGeom prst="line">
            <a:avLst/>
          </a:prstGeom>
          <a:noFill/>
          <a:ln w="406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 flipH="1" flipV="1">
            <a:off x="2771800" y="2885728"/>
            <a:ext cx="1524000" cy="0"/>
          </a:xfrm>
          <a:prstGeom prst="line">
            <a:avLst/>
          </a:prstGeom>
          <a:noFill/>
          <a:ln w="406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 flipH="1">
            <a:off x="4576798" y="2857156"/>
            <a:ext cx="1676400" cy="0"/>
          </a:xfrm>
          <a:prstGeom prst="line">
            <a:avLst/>
          </a:prstGeom>
          <a:noFill/>
          <a:ln w="406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Oval 42"/>
          <p:cNvSpPr>
            <a:spLocks noChangeArrowheads="1"/>
          </p:cNvSpPr>
          <p:nvPr/>
        </p:nvSpPr>
        <p:spPr bwMode="auto">
          <a:xfrm>
            <a:off x="6405598" y="5326732"/>
            <a:ext cx="533400" cy="381000"/>
          </a:xfrm>
          <a:prstGeom prst="ellipse">
            <a:avLst/>
          </a:pr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3300"/>
              </a:solidFill>
            </a:endParaRPr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2915816" y="2085628"/>
            <a:ext cx="0" cy="990600"/>
          </a:xfrm>
          <a:prstGeom prst="line">
            <a:avLst/>
          </a:prstGeom>
          <a:noFill/>
          <a:ln w="406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Picture 28" descr="j0233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7900" y="3441414"/>
            <a:ext cx="1925827" cy="171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34"/>
          <p:cNvSpPr>
            <a:spLocks noChangeShapeType="1"/>
          </p:cNvSpPr>
          <p:nvPr/>
        </p:nvSpPr>
        <p:spPr bwMode="auto">
          <a:xfrm flipH="1">
            <a:off x="4576798" y="5517232"/>
            <a:ext cx="1676400" cy="0"/>
          </a:xfrm>
          <a:prstGeom prst="line">
            <a:avLst/>
          </a:prstGeom>
          <a:noFill/>
          <a:ln w="406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H="1">
            <a:off x="268191" y="5493302"/>
            <a:ext cx="1676400" cy="0"/>
          </a:xfrm>
          <a:prstGeom prst="line">
            <a:avLst/>
          </a:prstGeom>
          <a:noFill/>
          <a:ln w="406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 flipH="1">
            <a:off x="2412614" y="5517232"/>
            <a:ext cx="1676400" cy="0"/>
          </a:xfrm>
          <a:prstGeom prst="line">
            <a:avLst/>
          </a:prstGeom>
          <a:noFill/>
          <a:ln w="406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67544" y="4593503"/>
            <a:ext cx="0" cy="990600"/>
          </a:xfrm>
          <a:prstGeom prst="line">
            <a:avLst/>
          </a:prstGeom>
          <a:noFill/>
          <a:ln w="4064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Oval 42"/>
          <p:cNvSpPr>
            <a:spLocks noChangeArrowheads="1"/>
          </p:cNvSpPr>
          <p:nvPr/>
        </p:nvSpPr>
        <p:spPr bwMode="auto">
          <a:xfrm>
            <a:off x="6479339" y="2705845"/>
            <a:ext cx="533400" cy="381000"/>
          </a:xfrm>
          <a:prstGeom prst="ellipse">
            <a:avLst/>
          </a:prstGeom>
          <a:solidFill>
            <a:srgbClr val="6633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co8tula.ru/upload/iblock/74f/74fe2645eb62357ce06a9b4a394262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4824536" cy="53133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234572" cy="625489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80625"/>
            <a:ext cx="7772400" cy="45767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1.Знакомство со звуком (выделение его на слух)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2.Определение характеристик звука (гласный или согласный), (глухой или звонкий)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3.Выделение на слуховом уровне из ряда других звуков, слогов, слов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4.Определение места звука в слове (начало, конец, середина с опорой на картинки)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5.Определение твердости - мягкости (согласных звуков) с опорой на картинки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6.Составление слогов, слов из заданных звуков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583" y="2060848"/>
            <a:ext cx="7772400" cy="319777"/>
          </a:xfrm>
        </p:spPr>
        <p:txBody>
          <a:bodyPr/>
          <a:lstStyle/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работы над звуком</a:t>
            </a:r>
          </a:p>
        </p:txBody>
      </p:sp>
    </p:spTree>
    <p:extLst>
      <p:ext uri="{BB962C8B-B14F-4D97-AF65-F5344CB8AC3E}">
        <p14:creationId xmlns:p14="http://schemas.microsoft.com/office/powerpoint/2010/main" val="8546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7946" y="1916832"/>
            <a:ext cx="7853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ЗВУКОВАЯ   АНАЛИТИКО-СИНТЕТИЧЕСКАЯ  АКТИВНОСТЬ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246" y="2339241"/>
            <a:ext cx="80352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Звуковой анализ </a:t>
            </a:r>
            <a:r>
              <a:rPr lang="ru-RU" b="1" dirty="0">
                <a:solidFill>
                  <a:prstClr val="black"/>
                </a:solidFill>
              </a:rPr>
              <a:t>—</a:t>
            </a:r>
            <a:r>
              <a:rPr lang="ru-RU" b="1" dirty="0" smtClean="0"/>
              <a:t> </a:t>
            </a:r>
            <a:r>
              <a:rPr lang="ru-RU" b="1" dirty="0"/>
              <a:t>разделение слова на звуки, из которых оно состоит и характеристика каждого </a:t>
            </a:r>
            <a:r>
              <a:rPr lang="ru-RU" b="1" dirty="0" smtClean="0"/>
              <a:t>звука</a:t>
            </a:r>
          </a:p>
          <a:p>
            <a:pPr algn="just"/>
            <a:endParaRPr lang="ru-RU" b="1" dirty="0" smtClean="0"/>
          </a:p>
          <a:p>
            <a:pPr algn="just">
              <a:lnSpc>
                <a:spcPct val="150000"/>
              </a:lnSpc>
            </a:pPr>
            <a:r>
              <a:rPr lang="ru-RU" b="1" i="1" dirty="0"/>
              <a:t>Звуковой синтез </a:t>
            </a:r>
            <a:r>
              <a:rPr lang="ru-RU" b="1" dirty="0">
                <a:solidFill>
                  <a:prstClr val="black"/>
                </a:solidFill>
              </a:rPr>
              <a:t>—</a:t>
            </a:r>
            <a:r>
              <a:rPr lang="ru-RU" b="1" dirty="0" smtClean="0"/>
              <a:t> </a:t>
            </a:r>
            <a:r>
              <a:rPr lang="ru-RU" b="1" dirty="0"/>
              <a:t>соединение звуков в </a:t>
            </a:r>
            <a:r>
              <a:rPr lang="ru-RU" b="1" dirty="0" smtClean="0"/>
              <a:t>слова</a:t>
            </a:r>
          </a:p>
          <a:p>
            <a:pPr algn="just">
              <a:lnSpc>
                <a:spcPct val="150000"/>
              </a:lnSpc>
            </a:pPr>
            <a:endParaRPr lang="ru-RU" b="1" dirty="0"/>
          </a:p>
          <a:p>
            <a:pPr algn="just"/>
            <a:r>
              <a:rPr lang="ru-RU" b="1" i="1" dirty="0"/>
              <a:t>Активность</a:t>
            </a:r>
            <a:r>
              <a:rPr lang="ru-RU" b="1" dirty="0"/>
              <a:t>  — деятельное состояние личности, которое характеризуется стремлением к </a:t>
            </a:r>
            <a:r>
              <a:rPr lang="ru-RU" b="1" dirty="0" smtClean="0"/>
              <a:t>учению и </a:t>
            </a:r>
            <a:r>
              <a:rPr lang="ru-RU" b="1" dirty="0"/>
              <a:t>проявлению волевых усилий в процессе овладения </a:t>
            </a:r>
            <a:r>
              <a:rPr lang="ru-RU" b="1" dirty="0" smtClean="0"/>
              <a:t>знаниями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sz="2000" b="1" dirty="0" smtClean="0"/>
              <a:t>Вывод: формирование </a:t>
            </a:r>
            <a:r>
              <a:rPr lang="ru-RU" sz="2000" b="1" dirty="0"/>
              <a:t>звуковой аналитико-синтетической активности </a:t>
            </a:r>
            <a:r>
              <a:rPr lang="ru-RU" b="1" dirty="0">
                <a:solidFill>
                  <a:prstClr val="black"/>
                </a:solidFill>
              </a:rPr>
              <a:t>—</a:t>
            </a:r>
            <a:r>
              <a:rPr lang="ru-RU" sz="2000" b="1" dirty="0" smtClean="0"/>
              <a:t> </a:t>
            </a:r>
            <a:r>
              <a:rPr lang="ru-RU" sz="2000" b="1" dirty="0"/>
              <a:t>это </a:t>
            </a:r>
            <a:r>
              <a:rPr lang="ru-RU" sz="2000" b="1" dirty="0" smtClean="0"/>
              <a:t>создание условий для развития </a:t>
            </a:r>
            <a:r>
              <a:rPr lang="ru-RU" sz="2000" b="1" dirty="0"/>
              <a:t>процессов различения звуков и соединения их в </a:t>
            </a:r>
            <a:r>
              <a:rPr lang="ru-RU" sz="2000" b="1" dirty="0" smtClean="0"/>
              <a:t>слова</a:t>
            </a:r>
            <a:endParaRPr lang="ru-RU" sz="2000" b="1" dirty="0"/>
          </a:p>
          <a:p>
            <a:pPr indent="457200"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06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80625"/>
            <a:ext cx="7772400" cy="41447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1.РАССМАТРИВАНИЕ, СРАВНИВАНИЕ С ПРЕДМЕТАМИ ОКРУЖАЮЩЕЙ ДЕЙСТВИТЕЛЬНОСТИ (НА ЧТО БУКВА ПОХОЖА)</a:t>
            </a:r>
            <a:b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2.ВЫДЕЛЕНИЕ ЕЕ ЭЛЕМЕНТОВ</a:t>
            </a:r>
            <a:b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3.ПРОСЛУШИВАНИЕ СТИХОТВОРЕНИЯ</a:t>
            </a:r>
            <a:r>
              <a:rPr lang="ru-RU" sz="2000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u="sng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4.ПРОРИСОВЫВАНИЕ БУКВЫ ПАЛЬЦЕМ В ВОЗДУХЕ</a:t>
            </a:r>
            <a:b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5.ПРОРИСОВЫВАНИЕ БУКВЫ НА ЛИСТКЕ ПО ОБРАЗЦУ</a:t>
            </a:r>
            <a:b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6.ЧТЕНИЕ СЛОГОВ С ИЗУЧАЕМОЙ БУКВОЙ</a:t>
            </a:r>
            <a:endParaRPr lang="ru-RU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583" y="2060848"/>
            <a:ext cx="7772400" cy="319777"/>
          </a:xfrm>
        </p:spPr>
        <p:txBody>
          <a:bodyPr/>
          <a:lstStyle/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работы над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буквой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80625"/>
            <a:ext cx="7772400" cy="41447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583" y="2060848"/>
            <a:ext cx="7772400" cy="319777"/>
          </a:xfrm>
        </p:spPr>
        <p:txBody>
          <a:bodyPr/>
          <a:lstStyle/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«Живые звуки»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im2-tub-ru.yandex.net/i?id=2bc779ad384b54be31d72424f124ba02&amp;n=33&amp;h=275&amp;w=3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492896"/>
            <a:ext cx="4968552" cy="372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1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1670" y="3429000"/>
            <a:ext cx="6286544" cy="1785950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3" y="2296379"/>
            <a:ext cx="8035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972" y="2296379"/>
            <a:ext cx="86695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A2723"/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>
                <a:solidFill>
                  <a:srgbClr val="2A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Б. </a:t>
            </a:r>
            <a:r>
              <a:rPr lang="ru-RU" sz="2000" b="1" dirty="0" err="1">
                <a:solidFill>
                  <a:srgbClr val="2A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Эльконин</a:t>
            </a:r>
            <a:r>
              <a:rPr lang="ru-RU" sz="2000" b="1" dirty="0">
                <a:solidFill>
                  <a:srgbClr val="2A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2A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000" b="1" i="1" dirty="0" smtClean="0">
                <a:solidFill>
                  <a:srgbClr val="2A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«От того</a:t>
            </a:r>
            <a:r>
              <a:rPr lang="ru-RU" sz="2000" b="1" i="1" dirty="0">
                <a:solidFill>
                  <a:srgbClr val="2A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ребенку будут открыты звуковая действительность языка, строение звуковой формы слова, зависит все последующее усвоение языка – грамматики и связанной с ней </a:t>
            </a:r>
            <a:r>
              <a:rPr lang="ru-RU" sz="2000" b="1" i="1" dirty="0" smtClean="0">
                <a:solidFill>
                  <a:srgbClr val="2A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орфографии» </a:t>
            </a:r>
          </a:p>
          <a:p>
            <a:pPr algn="just"/>
            <a:endParaRPr lang="ru-RU" sz="2000" b="1" i="1" dirty="0" smtClean="0">
              <a:solidFill>
                <a:srgbClr val="2A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/>
              <a:t>О</a:t>
            </a:r>
            <a:r>
              <a:rPr lang="ru-RU" sz="2000" b="1" dirty="0" smtClean="0"/>
              <a:t>сновная </a:t>
            </a:r>
            <a:r>
              <a:rPr lang="ru-RU" sz="2000" b="1" dirty="0"/>
              <a:t>задача педагогов детского сада </a:t>
            </a:r>
            <a:r>
              <a:rPr lang="ru-RU" b="1" dirty="0">
                <a:solidFill>
                  <a:prstClr val="black"/>
                </a:solidFill>
              </a:rPr>
              <a:t>—</a:t>
            </a:r>
            <a:r>
              <a:rPr lang="ru-RU" sz="2000" b="1" dirty="0" smtClean="0"/>
              <a:t> ознакомить детей со звуковой действительностью языка, сформировать  </a:t>
            </a:r>
            <a:r>
              <a:rPr lang="ru-RU" sz="2000" b="1" dirty="0"/>
              <a:t>умение определять количество, последовательность звуков в слове и умение составлять слова с определенными звуками, понимать смыслоразличительную роль звука, </a:t>
            </a:r>
            <a:r>
              <a:rPr lang="ru-RU" sz="2000" b="1" dirty="0" smtClean="0"/>
              <a:t>т.е. сформировать   </a:t>
            </a:r>
            <a:r>
              <a:rPr lang="ru-RU" sz="2000" b="1" dirty="0"/>
              <a:t>навыки звукового анализа и </a:t>
            </a:r>
            <a:r>
              <a:rPr lang="ru-RU" sz="2000" b="1" dirty="0" smtClean="0"/>
              <a:t>синтеза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800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3528" y="0"/>
            <a:ext cx="8820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Работа по формированию аналитико-синтетической активности </a:t>
            </a:r>
            <a:endParaRPr lang="ru-R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при </a:t>
            </a:r>
            <a:r>
              <a:rPr lang="ru-RU" b="1" dirty="0"/>
              <a:t>подготовке детей к обучению грамоте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88385"/>
              </p:ext>
            </p:extLst>
          </p:nvPr>
        </p:nvGraphicFramePr>
        <p:xfrm>
          <a:off x="31594" y="747138"/>
          <a:ext cx="8964489" cy="58097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3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8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11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1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5422">
                <a:tc>
                  <a:txBody>
                    <a:bodyPr/>
                    <a:lstStyle/>
                    <a:p>
                      <a:pPr indent="34226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Младшая группа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группа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 группа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434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 произносить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гласные звуки; твердые и мягкие согласные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звуки(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м,б,п,т,д,н,к,г,х,ф,в,л,с,ц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слышать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 интонируемый в речи воспитателя звук;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развивать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правильное речевое дыхание, слуховое внимание, фонематический слух, моторику речевого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аппарата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понимать и использовать в речи термины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«слово», «звук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»;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формировать представления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том, что слова состоят и звуков, могут быть длинными и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короткими;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формировать начальные умения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звукового анализа слов: самостоятельно произносить слова, интонационно подчеркивая в них первый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звук;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узнавать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 на заданный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продолжать учить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осваивать термины: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звук», «буква», «предложение»,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«гласный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согласный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звук» 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учить делить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слоги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двух-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трехслоговые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учить выполнять звуковой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простых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трехзвуковых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слов;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400" b="1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учить составлять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предложения по живой модели;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учить определять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и последовательность слов в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учить выполнять звуковой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четырехзвуковых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пятизвуковых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слов;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учить определять количество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последовательность слов в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предложении;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учить составлять предложения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заданным количеством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слов;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учить писать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графические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диктанты,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выполнять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штриховки в разных направлениях,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обводки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88840"/>
            <a:ext cx="7853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работы по формированию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звуковой аналитико-синтетической активности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62265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/>
              <a:t>I </a:t>
            </a:r>
            <a:r>
              <a:rPr lang="ru-RU" sz="2400" b="1" dirty="0"/>
              <a:t>этап </a:t>
            </a:r>
            <a:r>
              <a:rPr lang="ru-RU" b="1" dirty="0">
                <a:solidFill>
                  <a:prstClr val="black"/>
                </a:solidFill>
              </a:rPr>
              <a:t>— </a:t>
            </a:r>
            <a:r>
              <a:rPr lang="ru-RU" sz="2400" b="1" dirty="0" smtClean="0"/>
              <a:t>Подготовительный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II этап </a:t>
            </a:r>
            <a:r>
              <a:rPr lang="ru-RU" b="1" dirty="0">
                <a:solidFill>
                  <a:prstClr val="black"/>
                </a:solidFill>
              </a:rPr>
              <a:t>—</a:t>
            </a:r>
            <a:r>
              <a:rPr lang="ru-RU" sz="2400" b="1" dirty="0" smtClean="0"/>
              <a:t> </a:t>
            </a:r>
            <a:r>
              <a:rPr lang="ru-RU" sz="2400" b="1" dirty="0"/>
              <a:t>Знакомство с гласными </a:t>
            </a:r>
            <a:r>
              <a:rPr lang="ru-RU" sz="2400" b="1" dirty="0" smtClean="0"/>
              <a:t>звуками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III этап </a:t>
            </a:r>
            <a:r>
              <a:rPr lang="ru-RU" b="1" dirty="0">
                <a:solidFill>
                  <a:prstClr val="black"/>
                </a:solidFill>
              </a:rPr>
              <a:t>—</a:t>
            </a:r>
            <a:r>
              <a:rPr lang="ru-RU" sz="2400" b="1" dirty="0" smtClean="0"/>
              <a:t> </a:t>
            </a:r>
            <a:r>
              <a:rPr lang="ru-RU" sz="2400" b="1" dirty="0"/>
              <a:t>Знакомство с согласными </a:t>
            </a:r>
            <a:r>
              <a:rPr lang="ru-RU" sz="2400" b="1" dirty="0" smtClean="0"/>
              <a:t>звуками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IV этап </a:t>
            </a:r>
            <a:r>
              <a:rPr lang="ru-RU" b="1" dirty="0">
                <a:solidFill>
                  <a:prstClr val="black"/>
                </a:solidFill>
              </a:rPr>
              <a:t>— </a:t>
            </a:r>
            <a:r>
              <a:rPr lang="ru-RU" sz="2400" b="1" dirty="0" smtClean="0"/>
              <a:t>Знакомство </a:t>
            </a:r>
            <a:r>
              <a:rPr lang="ru-RU" sz="2400" b="1" dirty="0"/>
              <a:t>с </a:t>
            </a:r>
            <a:r>
              <a:rPr lang="ru-RU" sz="2400" b="1" dirty="0" smtClean="0"/>
              <a:t>буквами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V </a:t>
            </a:r>
            <a:r>
              <a:rPr lang="ru-RU" sz="2400" b="1" dirty="0" smtClean="0"/>
              <a:t>этап</a:t>
            </a:r>
            <a:r>
              <a:rPr lang="ru-RU" b="1" dirty="0">
                <a:solidFill>
                  <a:prstClr val="black"/>
                </a:solidFill>
              </a:rPr>
              <a:t> —</a:t>
            </a:r>
            <a:r>
              <a:rPr lang="ru-RU" sz="2400" b="1" dirty="0" smtClean="0"/>
              <a:t> </a:t>
            </a:r>
            <a:r>
              <a:rPr lang="ru-RU" sz="2400" b="1" dirty="0"/>
              <a:t>Работа над </a:t>
            </a:r>
            <a:r>
              <a:rPr lang="ru-RU" sz="2400" b="1" dirty="0" smtClean="0"/>
              <a:t>предложением</a:t>
            </a:r>
            <a:endParaRPr lang="ru-RU" sz="24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indent="457200"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09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70359" y="58614"/>
            <a:ext cx="6115050" cy="418058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267642"/>
            <a:ext cx="6696744" cy="6473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Знакомство с неречевыми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звуками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Предлагаемые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игры: 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«Узнай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что звучит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«Найди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звучанию такую же коробочку с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крупой»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«Покажи картинку»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«Повтори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заданию»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«Кто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сказал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?» </a:t>
            </a:r>
          </a:p>
          <a:p>
            <a:pPr marL="87313" indent="-87313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Усвоение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уточнение понятий «ряд», «место», «дни недели», «части суток», «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месяцы».</a:t>
            </a:r>
          </a:p>
          <a:p>
            <a:pPr marL="87313" indent="-87313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Работа по формированию умений ориентироваться 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схеме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собственного тела (левой рукой дотронуться до правого уха, и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в пространстве (что вверху, внизу комнаты.), на листе бумаги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Предлагаемые игры: 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Настольный театр «Репка»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 «Встань в круг, шеренгу, колонну» дети наглядно видят, кто стоит первый, последний, между, за, перед. 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Игра «Муха»-ориентировка на листе бумаги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Деление слов на слоги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Предлагаемые игры: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«Телеграф»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Игровой приём «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Прошагай,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прохлопай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слово»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Игровые пособия «Вагончики», «Домики»</a:t>
            </a:r>
          </a:p>
          <a:p>
            <a:pPr marL="0" indent="0" algn="ctr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84003473"/>
              </p:ext>
            </p:extLst>
          </p:nvPr>
        </p:nvGraphicFramePr>
        <p:xfrm>
          <a:off x="1619672" y="2708920"/>
          <a:ext cx="6128703" cy="392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369" y="1958827"/>
            <a:ext cx="7772400" cy="39005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Делим  слова на слоги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A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9552" y="188640"/>
            <a:ext cx="8604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Игровые пособия для слоговой структуры слова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900igr.net/up/datas/165103/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22387" r="16265" b="3064"/>
          <a:stretch/>
        </p:blipFill>
        <p:spPr bwMode="auto">
          <a:xfrm>
            <a:off x="44895" y="692696"/>
            <a:ext cx="4527106" cy="38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ystemekb.ru/wp-content/uploads/2018/11/Screen_20181115_1842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783382" cy="26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923</Words>
  <Application>Microsoft Office PowerPoint</Application>
  <PresentationFormat>Экран (4:3)</PresentationFormat>
  <Paragraphs>176</Paragraphs>
  <Slides>32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Georgia</vt:lpstr>
      <vt:lpstr>Times New Roman</vt:lpstr>
      <vt:lpstr>Wingdings</vt:lpstr>
      <vt:lpstr>Тема1</vt:lpstr>
      <vt:lpstr>   «Формирование у дошкольников звуковой аналитико-синтетической активности   как предпосылки к обучению грамоте»                                                                   Подготовила                                   учитель-логопед Свердлова С.В.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Подготовительный этап           </vt:lpstr>
      <vt:lpstr>Презентация PowerPoint</vt:lpstr>
      <vt:lpstr>Презентация PowerPoint</vt:lpstr>
      <vt:lpstr>Презентация PowerPoint</vt:lpstr>
      <vt:lpstr>   II этап - Знакомство с гласными звуками             </vt:lpstr>
      <vt:lpstr>    Порядок работы над гласными звуками              </vt:lpstr>
      <vt:lpstr>      Определение позиции звука в слове    ПОСОБИЯ:  «Звуковая птичка»            </vt:lpstr>
      <vt:lpstr>Презентация PowerPoint</vt:lpstr>
      <vt:lpstr>Презентация PowerPoint</vt:lpstr>
      <vt:lpstr>    </vt:lpstr>
      <vt:lpstr>ГДЕ СПРЯТАЛСЯ ЗВУК [к] В СЛОВЕ?</vt:lpstr>
      <vt:lpstr>     </vt:lpstr>
      <vt:lpstr>Схема для характеристики звука</vt:lpstr>
      <vt:lpstr>IVэтап - Знакомство с буквами</vt:lpstr>
      <vt:lpstr>На что похожа буква</vt:lpstr>
      <vt:lpstr>Приёмы для  формирования  зрительного образа буквы (Е.В.Новикова)</vt:lpstr>
      <vt:lpstr>Моделирование буквы</vt:lpstr>
      <vt:lpstr>Печатание букв</vt:lpstr>
      <vt:lpstr>V этап Работа над предложением</vt:lpstr>
      <vt:lpstr>Игра «Живые слова»</vt:lpstr>
      <vt:lpstr>Схема предложения</vt:lpstr>
      <vt:lpstr>Викторина</vt:lpstr>
      <vt:lpstr>1.Знакомство со звуком (выделение его на слух) 2.Определение характеристик звука (гласный или согласный), (глухой или звонкий) 3.Выделение на слуховом уровне из ряда других звуков, слогов, слов 4.Определение места звука в слове (начало, конец, середина с опорой на картинки) 5.Определение твердости - мягкости (согласных звуков) с опорой на картинки 6.Составление слогов, слов из заданных звуков</vt:lpstr>
      <vt:lpstr>1.РАССМАТРИВАНИЕ, СРАВНИВАНИЕ С ПРЕДМЕТАМИ ОКРУЖАЮЩЕЙ ДЕЙСТВИТЕЛЬНОСТИ (НА ЧТО БУКВА ПОХОЖА) 2.ВЫДЕЛЕНИЕ ЕЕ ЭЛЕМЕНТОВ 3.ПРОСЛУШИВАНИЕ СТИХОТВОРЕНИЯ 4.ПРОРИСОВЫВАНИЕ БУКВЫ ПАЛЬЦЕМ В ВОЗДУХЕ 5.ПРОРИСОВЫВАНИЕ БУКВЫ НА ЛИСТКЕ ПО ОБРАЗЦУ 6.ЧТЕНИЕ СЛОГОВ С ИЗУЧАЕМОЙ БУКВОЙ</vt:lpstr>
      <vt:lpstr> </vt:lpstr>
      <vt:lpstr>Спасибо за внимание!!!</vt:lpstr>
    </vt:vector>
  </TitlesOfParts>
  <Company>Pirated Aliance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у дошкольников  звуковой аналитико-синтетической активности  как предпосылки к обучению грамоте»</dc:title>
  <dc:creator>User</dc:creator>
  <cp:lastModifiedBy>Я</cp:lastModifiedBy>
  <cp:revision>203</cp:revision>
  <dcterms:created xsi:type="dcterms:W3CDTF">2017-01-27T04:42:00Z</dcterms:created>
  <dcterms:modified xsi:type="dcterms:W3CDTF">2020-01-20T11:21:35Z</dcterms:modified>
</cp:coreProperties>
</file>